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5" r:id="rId2"/>
    <p:sldId id="659" r:id="rId3"/>
    <p:sldId id="702" r:id="rId4"/>
    <p:sldId id="701" r:id="rId5"/>
    <p:sldId id="680" r:id="rId6"/>
    <p:sldId id="684" r:id="rId7"/>
    <p:sldId id="685" r:id="rId8"/>
    <p:sldId id="695" r:id="rId9"/>
    <p:sldId id="708" r:id="rId10"/>
    <p:sldId id="689" r:id="rId11"/>
    <p:sldId id="690" r:id="rId12"/>
    <p:sldId id="703" r:id="rId13"/>
    <p:sldId id="709" r:id="rId14"/>
    <p:sldId id="696" r:id="rId15"/>
    <p:sldId id="704" r:id="rId16"/>
    <p:sldId id="710" r:id="rId17"/>
    <p:sldId id="705" r:id="rId18"/>
    <p:sldId id="711" r:id="rId19"/>
    <p:sldId id="707" r:id="rId20"/>
    <p:sldId id="712" r:id="rId21"/>
    <p:sldId id="713" r:id="rId22"/>
    <p:sldId id="658" r:id="rId23"/>
  </p:sldIdLst>
  <p:sldSz cx="9144000" cy="6858000" type="screen4x3"/>
  <p:notesSz cx="7099300" cy="10234613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3F30FDE-F63A-45C4-9B47-1A46B31BA4CB}">
          <p14:sldIdLst>
            <p14:sldId id="265"/>
            <p14:sldId id="659"/>
            <p14:sldId id="702"/>
            <p14:sldId id="701"/>
            <p14:sldId id="680"/>
            <p14:sldId id="684"/>
            <p14:sldId id="685"/>
            <p14:sldId id="695"/>
            <p14:sldId id="708"/>
            <p14:sldId id="689"/>
            <p14:sldId id="690"/>
            <p14:sldId id="703"/>
            <p14:sldId id="709"/>
            <p14:sldId id="696"/>
            <p14:sldId id="704"/>
            <p14:sldId id="710"/>
            <p14:sldId id="705"/>
            <p14:sldId id="711"/>
            <p14:sldId id="707"/>
            <p14:sldId id="712"/>
            <p14:sldId id="713"/>
            <p14:sldId id="6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8CAE"/>
    <a:srgbClr val="FFFFFF"/>
    <a:srgbClr val="F8F8F8"/>
    <a:srgbClr val="0070C0"/>
    <a:srgbClr val="FFFF00"/>
    <a:srgbClr val="33CCFF"/>
    <a:srgbClr val="7030A0"/>
    <a:srgbClr val="FA0000"/>
    <a:srgbClr val="9B9B9B"/>
    <a:srgbClr val="B2B2B2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11041" autoAdjust="0"/>
    <p:restoredTop sz="94786" autoAdjust="0"/>
  </p:normalViewPr>
  <p:slideViewPr>
    <p:cSldViewPr snapToGrid="0">
      <p:cViewPr varScale="1">
        <p:scale>
          <a:sx n="72" d="100"/>
          <a:sy n="72" d="100"/>
        </p:scale>
        <p:origin x="-838" y="-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-3828" y="-60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147AC697-368A-4B4D-9380-B79AEDBE12E1}" type="datetimeFigureOut">
              <a:rPr lang="de-DE" smtClean="0"/>
              <a:pPr/>
              <a:t>10.11.2020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E3B4EEE-4839-485C-BB44-C15D476C1194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09325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1C498532-BFB3-436A-864C-BE4069B2E8CC}" type="datetimeFigureOut">
              <a:rPr lang="de-DE" smtClean="0"/>
              <a:pPr/>
              <a:t>10.11.2020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051F5220-1923-4509-9293-59905479C110}" type="slidenum">
              <a:rPr lang="de-AT" smtClean="0"/>
              <a:pPr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798223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F5220-1923-4509-9293-59905479C110}" type="slidenum">
              <a:rPr lang="de-AT" smtClean="0"/>
              <a:pPr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40004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F5220-1923-4509-9293-59905479C110}" type="slidenum">
              <a:rPr lang="de-AT" smtClean="0"/>
              <a:pPr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7471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ct val="0"/>
              </a:spcBef>
            </a:pPr>
            <a:endParaRPr lang="en-GB" altLang="de-DE" sz="1000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F5220-1923-4509-9293-59905479C110}" type="slidenum">
              <a:rPr lang="de-AT" smtClean="0"/>
              <a:pPr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7471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F5220-1923-4509-9293-59905479C110}" type="slidenum">
              <a:rPr lang="de-AT" smtClean="0"/>
              <a:pPr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7471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F5220-1923-4509-9293-59905479C110}" type="slidenum">
              <a:rPr lang="de-AT" smtClean="0"/>
              <a:pPr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7471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F5220-1923-4509-9293-59905479C110}" type="slidenum">
              <a:rPr lang="de-AT" smtClean="0"/>
              <a:pPr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7471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F5220-1923-4509-9293-59905479C110}" type="slidenum">
              <a:rPr lang="de-AT" smtClean="0"/>
              <a:pPr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7471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F5220-1923-4509-9293-59905479C110}" type="slidenum">
              <a:rPr lang="de-AT" smtClean="0"/>
              <a:pPr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74719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F5220-1923-4509-9293-59905479C110}" type="slidenum">
              <a:rPr lang="de-AT" smtClean="0"/>
              <a:pPr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7471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ct val="0"/>
              </a:spcBef>
            </a:pPr>
            <a:endParaRPr lang="en-GB" altLang="de-DE" sz="1200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F5220-1923-4509-9293-59905479C110}" type="slidenum">
              <a:rPr lang="de-AT" smtClean="0"/>
              <a:pPr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7471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ct val="0"/>
              </a:spcBef>
            </a:pPr>
            <a:endParaRPr lang="en-GB" altLang="de-DE" sz="1000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F5220-1923-4509-9293-59905479C110}" type="slidenum">
              <a:rPr lang="de-AT" smtClean="0"/>
              <a:pPr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74719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altLang="de-DE" dirty="0"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F5220-1923-4509-9293-59905479C110}" type="slidenum">
              <a:rPr lang="de-AT" smtClean="0"/>
              <a:pPr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7471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altLang="de-DE" dirty="0"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F5220-1923-4509-9293-59905479C110}" type="slidenum">
              <a:rPr lang="de-AT" smtClean="0"/>
              <a:pPr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74719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altLang="de-DE" dirty="0"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F5220-1923-4509-9293-59905479C110}" type="slidenum">
              <a:rPr lang="de-AT" smtClean="0"/>
              <a:pPr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74719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altLang="de-DE" dirty="0"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F5220-1923-4509-9293-59905479C110}" type="slidenum">
              <a:rPr lang="de-AT" smtClean="0"/>
              <a:pPr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74719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altLang="de-DE" dirty="0"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F5220-1923-4509-9293-59905479C110}" type="slidenum">
              <a:rPr lang="de-AT" smtClean="0"/>
              <a:pPr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74719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ct val="0"/>
              </a:spcBef>
            </a:pPr>
            <a:endParaRPr lang="en-GB" altLang="de-DE" sz="1000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F5220-1923-4509-9293-59905479C110}" type="slidenum">
              <a:rPr lang="de-AT" smtClean="0"/>
              <a:pPr/>
              <a:t>17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74719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ct val="0"/>
              </a:spcBef>
            </a:pPr>
            <a:endParaRPr lang="en-GB" altLang="de-DE" sz="1000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F5220-1923-4509-9293-59905479C110}" type="slidenum">
              <a:rPr lang="de-AT" smtClean="0"/>
              <a:pPr/>
              <a:t>18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74719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ct val="0"/>
              </a:spcBef>
            </a:pPr>
            <a:endParaRPr lang="en-GB" altLang="de-DE" sz="1000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F5220-1923-4509-9293-59905479C110}" type="slidenum">
              <a:rPr lang="de-AT" smtClean="0"/>
              <a:pPr/>
              <a:t>19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74719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ct val="0"/>
              </a:spcBef>
            </a:pPr>
            <a:endParaRPr lang="en-GB" altLang="de-DE" sz="1000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F5220-1923-4509-9293-59905479C110}" type="slidenum">
              <a:rPr lang="de-AT" smtClean="0"/>
              <a:pPr/>
              <a:t>20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74719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ct val="0"/>
              </a:spcBef>
            </a:pPr>
            <a:endParaRPr lang="en-GB" altLang="de-DE" sz="1000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F5220-1923-4509-9293-59905479C110}" type="slidenum">
              <a:rPr lang="de-AT" smtClean="0"/>
              <a:pPr/>
              <a:t>21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74719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F5220-1923-4509-9293-59905479C110}" type="slidenum">
              <a:rPr lang="de-AT" smtClean="0"/>
              <a:pPr/>
              <a:t>22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91544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186772"/>
            <a:ext cx="9144000" cy="6864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3" name="Group 5"/>
          <p:cNvGrpSpPr/>
          <p:nvPr userDrawn="1"/>
        </p:nvGrpSpPr>
        <p:grpSpPr>
          <a:xfrm>
            <a:off x="205255" y="6258534"/>
            <a:ext cx="8323707" cy="523220"/>
            <a:chOff x="948365" y="4569623"/>
            <a:chExt cx="8323707" cy="523220"/>
          </a:xfrm>
        </p:grpSpPr>
        <p:sp>
          <p:nvSpPr>
            <p:cNvPr id="4" name="TextBox 2"/>
            <p:cNvSpPr txBox="1"/>
            <p:nvPr/>
          </p:nvSpPr>
          <p:spPr>
            <a:xfrm>
              <a:off x="8182255" y="4569623"/>
              <a:ext cx="1089817" cy="523220"/>
            </a:xfrm>
            <a:prstGeom prst="rect">
              <a:avLst/>
            </a:prstGeom>
            <a:noFill/>
          </p:spPr>
          <p:txBody>
            <a:bodyPr wrap="square" numCol="1" rtlCol="0">
              <a:spAutoFit/>
            </a:bodyPr>
            <a:lstStyle/>
            <a:p>
              <a:r>
                <a:rPr lang="de-DE" sz="2800" dirty="0">
                  <a:solidFill>
                    <a:srgbClr val="6988AB"/>
                  </a:solidFill>
                </a:rPr>
                <a:t>HB2</a:t>
              </a:r>
              <a:endParaRPr lang="de-AT" sz="620" b="1" dirty="0">
                <a:solidFill>
                  <a:srgbClr val="6988AB"/>
                </a:solidFill>
              </a:endParaRPr>
            </a:p>
          </p:txBody>
        </p:sp>
        <p:sp>
          <p:nvSpPr>
            <p:cNvPr id="5" name="TextBox 7"/>
            <p:cNvSpPr txBox="1"/>
            <p:nvPr/>
          </p:nvSpPr>
          <p:spPr>
            <a:xfrm>
              <a:off x="948365" y="4641040"/>
              <a:ext cx="5564173" cy="246221"/>
            </a:xfrm>
            <a:prstGeom prst="rect">
              <a:avLst/>
            </a:prstGeom>
            <a:noFill/>
          </p:spPr>
          <p:txBody>
            <a:bodyPr wrap="square" numCol="1" rtlCol="0">
              <a:spAutoFit/>
            </a:bodyPr>
            <a:lstStyle/>
            <a:p>
              <a:r>
                <a:rPr lang="de-DE" sz="1000" dirty="0">
                  <a:solidFill>
                    <a:srgbClr val="6988AB"/>
                  </a:solidFill>
                </a:rPr>
                <a:t>Moon </a:t>
              </a:r>
              <a:r>
                <a:rPr lang="de-DE" sz="1000" dirty="0" err="1">
                  <a:solidFill>
                    <a:srgbClr val="6988AB"/>
                  </a:solidFill>
                </a:rPr>
                <a:t>Village</a:t>
              </a:r>
              <a:r>
                <a:rPr lang="de-DE" sz="1000" dirty="0">
                  <a:solidFill>
                    <a:srgbClr val="6988AB"/>
                  </a:solidFill>
                </a:rPr>
                <a:t> Symposium 2020 | Haeuplik-Meusburger | VUT Vienna </a:t>
              </a:r>
              <a:endParaRPr lang="de-AT" sz="1000" dirty="0">
                <a:solidFill>
                  <a:srgbClr val="6988AB"/>
                </a:solidFill>
              </a:endParaRPr>
            </a:p>
          </p:txBody>
        </p:sp>
      </p:grp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747" y="6233324"/>
            <a:ext cx="559316" cy="559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emf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hyperlink" Target="http://issuu.com/hochbau2/docs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DATEN_SANDRA\0_Aktuelle Projekte\2010_LFA\post_3105_druck-1.jpg"/>
          <p:cNvPicPr>
            <a:picLocks noChangeAspect="1" noChangeArrowheads="1"/>
          </p:cNvPicPr>
          <p:nvPr/>
        </p:nvPicPr>
        <p:blipFill rotWithShape="1">
          <a:blip r:embed="rId3" cstate="print"/>
          <a:srcRect t="14026"/>
          <a:stretch/>
        </p:blipFill>
        <p:spPr bwMode="auto">
          <a:xfrm>
            <a:off x="3174041" y="32620"/>
            <a:ext cx="5969959" cy="3681058"/>
          </a:xfrm>
          <a:prstGeom prst="rect">
            <a:avLst/>
          </a:prstGeom>
          <a:noFill/>
        </p:spPr>
      </p:pic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27000" y="2390239"/>
            <a:ext cx="788670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4000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EDUCATING SPACE ARCHITECTS &amp; MOONBASE DESIGNERS</a:t>
            </a:r>
          </a:p>
          <a:p>
            <a:r>
              <a:rPr lang="de-DE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Vienna University </a:t>
            </a:r>
            <a:r>
              <a:rPr lang="de-DE" dirty="0" err="1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of</a:t>
            </a:r>
            <a:r>
              <a:rPr lang="de-DE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 Technology 2012-2020</a:t>
            </a:r>
          </a:p>
          <a:p>
            <a:endParaRPr lang="de-DE" sz="3000" dirty="0">
              <a:solidFill>
                <a:schemeClr val="tx2">
                  <a:lumMod val="75000"/>
                </a:schemeClr>
              </a:solidFill>
              <a:latin typeface="Replica Std Bold" pitchFamily="50" charset="0"/>
              <a:sym typeface="Wingdings" pitchFamily="2" charset="2"/>
            </a:endParaRPr>
          </a:p>
          <a:p>
            <a:r>
              <a:rPr lang="de-DE" sz="14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Dr.Ing. Sandra Häuplik-Meusburger | TU Vienna | </a:t>
            </a:r>
            <a:r>
              <a:rPr lang="de-DE" sz="14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space-craft</a:t>
            </a:r>
            <a:r>
              <a:rPr lang="de-DE" sz="14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 Architektur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27000" y="3513623"/>
            <a:ext cx="40555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2000" dirty="0">
                <a:solidFill>
                  <a:schemeClr val="tx2">
                    <a:lumMod val="75000"/>
                  </a:schemeClr>
                </a:solidFill>
                <a:latin typeface="Replica Std Bold" pitchFamily="50" charset="0"/>
                <a:sym typeface="Wingdings" pitchFamily="2" charset="2"/>
              </a:rPr>
              <a:t>.</a:t>
            </a:r>
            <a:endParaRPr lang="de-AT" sz="2000" dirty="0">
              <a:solidFill>
                <a:schemeClr val="tx2">
                  <a:lumMod val="75000"/>
                </a:schemeClr>
              </a:solidFill>
              <a:latin typeface="Replica Std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233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27000" y="294739"/>
            <a:ext cx="622398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4000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TU Wien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27000" y="3513623"/>
            <a:ext cx="40555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2000" dirty="0">
                <a:solidFill>
                  <a:schemeClr val="tx2">
                    <a:lumMod val="75000"/>
                  </a:schemeClr>
                </a:solidFill>
                <a:latin typeface="Replica Std Bold" pitchFamily="50" charset="0"/>
                <a:sym typeface="Wingdings" pitchFamily="2" charset="2"/>
              </a:rPr>
              <a:t>.</a:t>
            </a:r>
            <a:endParaRPr lang="de-AT" sz="2000" dirty="0">
              <a:solidFill>
                <a:schemeClr val="tx2">
                  <a:lumMod val="75000"/>
                </a:schemeClr>
              </a:solidFill>
              <a:latin typeface="Replica Std Bold" pitchFamily="50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27000" y="943334"/>
            <a:ext cx="888582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chemeClr val="accent6"/>
                </a:solidFill>
                <a:latin typeface="Replica-Regular" pitchFamily="50" charset="0"/>
                <a:sym typeface="Wingdings" pitchFamily="2" charset="2"/>
              </a:rPr>
              <a:t>Institute </a:t>
            </a:r>
            <a:r>
              <a:rPr lang="de-DE" sz="2400" dirty="0" err="1">
                <a:solidFill>
                  <a:schemeClr val="accent6"/>
                </a:solidFill>
                <a:latin typeface="Replica-Regular" pitchFamily="50" charset="0"/>
                <a:sym typeface="Wingdings" pitchFamily="2" charset="2"/>
              </a:rPr>
              <a:t>for</a:t>
            </a:r>
            <a:r>
              <a:rPr lang="de-DE" sz="2400" dirty="0">
                <a:solidFill>
                  <a:schemeClr val="accent6"/>
                </a:solidFill>
                <a:latin typeface="Replica-Regular" pitchFamily="50" charset="0"/>
                <a:sym typeface="Wingdings" pitchFamily="2" charset="2"/>
              </a:rPr>
              <a:t> Architecture </a:t>
            </a:r>
            <a:r>
              <a:rPr lang="de-DE" sz="2400" dirty="0" err="1">
                <a:solidFill>
                  <a:schemeClr val="accent6"/>
                </a:solidFill>
                <a:latin typeface="Replica-Regular" pitchFamily="50" charset="0"/>
                <a:sym typeface="Wingdings" pitchFamily="2" charset="2"/>
              </a:rPr>
              <a:t>and</a:t>
            </a:r>
            <a:r>
              <a:rPr lang="de-DE" sz="2400" dirty="0">
                <a:solidFill>
                  <a:schemeClr val="accent6"/>
                </a:solidFill>
                <a:latin typeface="Replica-Regular" pitchFamily="50" charset="0"/>
                <a:sym typeface="Wingdings" pitchFamily="2" charset="2"/>
              </a:rPr>
              <a:t> Design</a:t>
            </a:r>
          </a:p>
          <a:p>
            <a:r>
              <a:rPr lang="de-DE" sz="2400" dirty="0">
                <a:solidFill>
                  <a:schemeClr val="accent6"/>
                </a:solidFill>
                <a:latin typeface="Replica-Regular" pitchFamily="50" charset="0"/>
                <a:sym typeface="Wingdings" pitchFamily="2" charset="2"/>
              </a:rPr>
              <a:t>Department Building </a:t>
            </a:r>
            <a:r>
              <a:rPr lang="de-DE" sz="2400" dirty="0" err="1">
                <a:solidFill>
                  <a:schemeClr val="accent6"/>
                </a:solidFill>
                <a:latin typeface="Replica-Regular" pitchFamily="50" charset="0"/>
                <a:sym typeface="Wingdings" pitchFamily="2" charset="2"/>
              </a:rPr>
              <a:t>Construction</a:t>
            </a:r>
            <a:r>
              <a:rPr lang="de-DE" sz="2400" dirty="0">
                <a:solidFill>
                  <a:schemeClr val="accent6"/>
                </a:solidFill>
                <a:latin typeface="Replica-Regular" pitchFamily="50" charset="0"/>
                <a:sym typeface="Wingdings" pitchFamily="2" charset="2"/>
              </a:rPr>
              <a:t> </a:t>
            </a:r>
            <a:r>
              <a:rPr lang="de-DE" sz="2400" dirty="0" err="1">
                <a:solidFill>
                  <a:schemeClr val="accent6"/>
                </a:solidFill>
                <a:latin typeface="Replica-Regular" pitchFamily="50" charset="0"/>
                <a:sym typeface="Wingdings" pitchFamily="2" charset="2"/>
              </a:rPr>
              <a:t>and</a:t>
            </a:r>
            <a:r>
              <a:rPr lang="de-DE" sz="2400" dirty="0">
                <a:solidFill>
                  <a:schemeClr val="accent6"/>
                </a:solidFill>
                <a:latin typeface="Replica-Regular" pitchFamily="50" charset="0"/>
                <a:sym typeface="Wingdings" pitchFamily="2" charset="2"/>
              </a:rPr>
              <a:t> Design</a:t>
            </a:r>
          </a:p>
        </p:txBody>
      </p:sp>
      <p:pic>
        <p:nvPicPr>
          <p:cNvPr id="12" name="Picture 7" descr="C:\Users\Sandra\Dropbox\2018_HB2_MoonVillage_Press\Fotos_final presentation\Foto 26.06.18, 12 02 29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9" y="1712443"/>
            <a:ext cx="5695950" cy="427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Grafik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997" y="4184181"/>
            <a:ext cx="24003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Grafik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997" y="2248624"/>
            <a:ext cx="24003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4336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27000" y="3513623"/>
            <a:ext cx="40555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2000" dirty="0">
                <a:solidFill>
                  <a:schemeClr val="tx2">
                    <a:lumMod val="75000"/>
                  </a:schemeClr>
                </a:solidFill>
                <a:latin typeface="Replica Std Bold" pitchFamily="50" charset="0"/>
                <a:sym typeface="Wingdings" pitchFamily="2" charset="2"/>
              </a:rPr>
              <a:t>.</a:t>
            </a:r>
            <a:endParaRPr lang="de-AT" sz="2000" dirty="0">
              <a:solidFill>
                <a:schemeClr val="tx2">
                  <a:lumMod val="75000"/>
                </a:schemeClr>
              </a:solidFill>
              <a:latin typeface="Replica Std Bold" pitchFamily="50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259847" y="598117"/>
            <a:ext cx="8637462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2300" dirty="0">
                <a:solidFill>
                  <a:schemeClr val="accent6"/>
                </a:solidFill>
                <a:latin typeface="Replica-Regular" pitchFamily="50" charset="0"/>
                <a:sym typeface="Wingdings" pitchFamily="2" charset="2"/>
              </a:rPr>
              <a:t>Analysis – Research – Input Lectures – Workshops- Integration</a:t>
            </a:r>
          </a:p>
          <a:p>
            <a:endParaRPr lang="de-DE" sz="2300" dirty="0">
              <a:solidFill>
                <a:schemeClr val="accent6"/>
              </a:solidFill>
              <a:latin typeface="Replica-Regular" pitchFamily="50" charset="0"/>
              <a:sym typeface="Wingdings" pitchFamily="2" charset="2"/>
            </a:endParaRPr>
          </a:p>
        </p:txBody>
      </p:sp>
      <p:pic>
        <p:nvPicPr>
          <p:cNvPr id="8" name="Picture 10" descr="C:\Users\Sandra\Dropbox\2018_HB2_MoonVillage_Booklet\0_BOOK_MOONVILLAGE\1_WS_MoonVillage\IMG_20180410_104946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83" y="1400720"/>
            <a:ext cx="3360738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 descr="C:\Users\Sandra\Dropbox\2018_HB2_MoonVillage_Booklet\0_BOOK_MOONVILLAGE\1_WS_MoonVillage\IMG_20180410_152907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696" y="1400720"/>
            <a:ext cx="3359150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08" y="1392783"/>
            <a:ext cx="2703513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4" descr="C:\Users\Sandra\Dropbox\2018_HB2_MoonVillage_Booklet\PIX\Meeina, Viehböck marboe\IMG_3019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33" y="3908970"/>
            <a:ext cx="3359150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5" descr="C:\Users\Sandra\Dropbox\2018_HB2_MoonVillage_Booklet\PIX\Meeina, Viehböck marboe\Foto 25.04.18, 10 28 53 (3)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408" y="3908970"/>
            <a:ext cx="3360738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6" descr="C:\Users\Sandra\Dropbox\2018_HB2_MoonVillage_Booklet\PIX\1st WS Norbi Bernard\Foto 09.04.18, 10 48 33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158" y="3874045"/>
            <a:ext cx="3359150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3951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27000" y="3513623"/>
            <a:ext cx="40555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2000" dirty="0">
                <a:solidFill>
                  <a:schemeClr val="tx2">
                    <a:lumMod val="75000"/>
                  </a:schemeClr>
                </a:solidFill>
                <a:latin typeface="Replica Std Bold" pitchFamily="50" charset="0"/>
                <a:sym typeface="Wingdings" pitchFamily="2" charset="2"/>
              </a:rPr>
              <a:t>.</a:t>
            </a:r>
            <a:endParaRPr lang="de-AT" sz="2000" dirty="0">
              <a:solidFill>
                <a:schemeClr val="tx2">
                  <a:lumMod val="75000"/>
                </a:schemeClr>
              </a:solidFill>
              <a:latin typeface="Replica Std Bold" pitchFamily="50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204" y="1001950"/>
            <a:ext cx="622398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000" dirty="0">
                <a:solidFill>
                  <a:schemeClr val="accent6"/>
                </a:solidFill>
                <a:latin typeface="Replica-Regular" pitchFamily="50" charset="0"/>
                <a:sym typeface="Wingdings" pitchFamily="2" charset="2"/>
              </a:rPr>
              <a:t>.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27000" y="294739"/>
            <a:ext cx="88519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Prototype Development </a:t>
            </a:r>
            <a:r>
              <a:rPr lang="de-DE" sz="3200" dirty="0" err="1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and</a:t>
            </a:r>
            <a:r>
              <a:rPr lang="de-DE" sz="3200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 </a:t>
            </a:r>
            <a:r>
              <a:rPr lang="de-DE" sz="3200" dirty="0" err="1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Testing</a:t>
            </a:r>
            <a:endParaRPr lang="de-DE" sz="3200" dirty="0">
              <a:solidFill>
                <a:schemeClr val="accent6"/>
              </a:solidFill>
              <a:latin typeface="Replica Std Bold" pitchFamily="50" charset="0"/>
              <a:sym typeface="Wingdings" pitchFamily="2" charset="2"/>
            </a:endParaRPr>
          </a:p>
        </p:txBody>
      </p:sp>
      <p:pic>
        <p:nvPicPr>
          <p:cNvPr id="12" name="Picture 4" descr="https://www.tuwien.ac.at/fileadmin/_processed_/csm_deployable_TU_gruppenfoto_hb2_b8ff7d209a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78" y="1024878"/>
            <a:ext cx="3600000" cy="238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s://www.tuwien.ac.at/fileadmin/_processed_/csm_Deployable_Shelter_Test_Foto_OEWF-Katja_Zanella-Kux_56577eac9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78" y="3513740"/>
            <a:ext cx="3600000" cy="2403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C:\Users\Sandra Häuplik\Dropbox\2012_MARS_Marokko_intern (1)\Fotos\TU-Wien-DeployableShelter\KUX_7109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876" y="1024878"/>
            <a:ext cx="4086777" cy="4915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250878" y="5945460"/>
            <a:ext cx="7962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de-DE" i="1" dirty="0">
                <a:solidFill>
                  <a:schemeClr val="bg1"/>
                </a:solidFill>
              </a:rPr>
              <a:t>Austrian Space Forum, Mars </a:t>
            </a:r>
            <a:r>
              <a:rPr lang="en-GB" altLang="de-DE" i="1" dirty="0" err="1">
                <a:solidFill>
                  <a:schemeClr val="bg1"/>
                </a:solidFill>
              </a:rPr>
              <a:t>Marokko</a:t>
            </a:r>
            <a:r>
              <a:rPr lang="en-GB" altLang="de-DE" i="1" dirty="0">
                <a:solidFill>
                  <a:schemeClr val="bg1"/>
                </a:solidFill>
              </a:rPr>
              <a:t> Analog Simulation Mission, </a:t>
            </a:r>
            <a:r>
              <a:rPr lang="en-GB" altLang="de-DE" i="1" dirty="0" err="1">
                <a:solidFill>
                  <a:schemeClr val="bg1"/>
                </a:solidFill>
              </a:rPr>
              <a:t>Fotos</a:t>
            </a:r>
            <a:r>
              <a:rPr lang="en-GB" altLang="de-DE" i="1" dirty="0">
                <a:solidFill>
                  <a:schemeClr val="bg1"/>
                </a:solidFill>
              </a:rPr>
              <a:t>: </a:t>
            </a:r>
            <a:r>
              <a:rPr lang="en-GB" altLang="de-DE" i="1" dirty="0" err="1">
                <a:solidFill>
                  <a:schemeClr val="bg1"/>
                </a:solidFill>
              </a:rPr>
              <a:t>u.a</a:t>
            </a:r>
            <a:r>
              <a:rPr lang="en-GB" altLang="de-DE" i="1" dirty="0">
                <a:solidFill>
                  <a:schemeClr val="bg1"/>
                </a:solidFill>
              </a:rPr>
              <a:t>. ÖWF, Katja </a:t>
            </a:r>
            <a:r>
              <a:rPr lang="en-GB" altLang="de-DE" i="1" dirty="0" err="1">
                <a:solidFill>
                  <a:schemeClr val="bg1"/>
                </a:solidFill>
              </a:rPr>
              <a:t>Zanella</a:t>
            </a:r>
            <a:r>
              <a:rPr lang="en-GB" altLang="de-DE" i="1" dirty="0">
                <a:solidFill>
                  <a:schemeClr val="bg1"/>
                </a:solidFill>
              </a:rPr>
              <a:t> </a:t>
            </a:r>
            <a:r>
              <a:rPr lang="en-GB" altLang="de-DE" i="1" dirty="0" err="1">
                <a:solidFill>
                  <a:schemeClr val="bg1"/>
                </a:solidFill>
              </a:rPr>
              <a:t>Kux</a:t>
            </a:r>
            <a:r>
              <a:rPr lang="en-GB" altLang="de-DE" i="1" dirty="0">
                <a:solidFill>
                  <a:schemeClr val="bg1"/>
                </a:solidFill>
              </a:rPr>
              <a:t>  </a:t>
            </a:r>
            <a:endParaRPr lang="it-IT" altLang="de-DE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48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27000" y="3513623"/>
            <a:ext cx="40555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2000" dirty="0">
                <a:solidFill>
                  <a:schemeClr val="tx2">
                    <a:lumMod val="75000"/>
                  </a:schemeClr>
                </a:solidFill>
                <a:latin typeface="Replica Std Bold" pitchFamily="50" charset="0"/>
                <a:sym typeface="Wingdings" pitchFamily="2" charset="2"/>
              </a:rPr>
              <a:t>.</a:t>
            </a:r>
            <a:endParaRPr lang="de-AT" sz="2000" dirty="0">
              <a:solidFill>
                <a:schemeClr val="tx2">
                  <a:lumMod val="75000"/>
                </a:schemeClr>
              </a:solidFill>
              <a:latin typeface="Replica Std Bold" pitchFamily="50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29223" y="1001950"/>
            <a:ext cx="622398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000" dirty="0">
                <a:solidFill>
                  <a:schemeClr val="accent6"/>
                </a:solidFill>
                <a:latin typeface="Replica-Regular" pitchFamily="50" charset="0"/>
                <a:sym typeface="Wingdings" pitchFamily="2" charset="2"/>
              </a:rPr>
              <a:t>.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27000" y="294739"/>
            <a:ext cx="88519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Design Studios at </a:t>
            </a:r>
            <a:r>
              <a:rPr lang="de-DE" sz="3200" dirty="0" err="1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the</a:t>
            </a:r>
            <a:r>
              <a:rPr lang="de-DE" sz="3200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 TU Vienna:</a:t>
            </a:r>
          </a:p>
          <a:p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Space Architecture </a:t>
            </a:r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Program</a:t>
            </a:r>
            <a:endParaRPr lang="de-DE" sz="3200" dirty="0">
              <a:solidFill>
                <a:schemeClr val="accent2"/>
              </a:solidFill>
              <a:latin typeface="Replica Std Bold" pitchFamily="50" charset="0"/>
              <a:sym typeface="Wingdings" pitchFamily="2" charset="2"/>
            </a:endParaRPr>
          </a:p>
        </p:txBody>
      </p:sp>
      <p:pic>
        <p:nvPicPr>
          <p:cNvPr id="11" name="Grafik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" y="3444255"/>
            <a:ext cx="2154502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Grafik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524" y="3392061"/>
            <a:ext cx="221615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Grafik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632" y="3444255"/>
            <a:ext cx="2187575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Grafi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671" y="3442237"/>
            <a:ext cx="2160587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42"/>
          <p:cNvSpPr txBox="1">
            <a:spLocks noChangeArrowheads="1"/>
          </p:cNvSpPr>
          <p:nvPr/>
        </p:nvSpPr>
        <p:spPr bwMode="auto">
          <a:xfrm>
            <a:off x="4322506" y="2063134"/>
            <a:ext cx="392101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de-DE" altLang="de-DE" sz="1600" dirty="0">
                <a:solidFill>
                  <a:schemeClr val="bg1"/>
                </a:solidFill>
              </a:rPr>
              <a:t>Online Publications:</a:t>
            </a:r>
          </a:p>
          <a:p>
            <a:r>
              <a:rPr lang="en-GB" altLang="de-DE" sz="1600" b="1" dirty="0">
                <a:solidFill>
                  <a:srgbClr val="0070C0"/>
                </a:solidFill>
              </a:rPr>
              <a:t>http://issuu.com/hochbau2/docs</a:t>
            </a:r>
            <a:endParaRPr lang="de-AT" sz="1600" dirty="0"/>
          </a:p>
          <a:p>
            <a:pPr eaLnBrk="1" hangingPunct="1"/>
            <a:endParaRPr lang="en-GB" altLang="de-DE" sz="1600" b="1" dirty="0">
              <a:solidFill>
                <a:srgbClr val="0070C0"/>
              </a:solidFill>
            </a:endParaRPr>
          </a:p>
          <a:p>
            <a:pPr eaLnBrk="1" hangingPunct="1"/>
            <a:endParaRPr lang="en-GB" altLang="de-DE" sz="1600" b="1" i="1" dirty="0">
              <a:solidFill>
                <a:schemeClr val="bg1"/>
              </a:solidFill>
            </a:endParaRPr>
          </a:p>
          <a:p>
            <a:pPr eaLnBrk="1" hangingPunct="1"/>
            <a:endParaRPr lang="en-GB" altLang="de-DE" sz="1600" i="1" dirty="0">
              <a:solidFill>
                <a:schemeClr val="bg1"/>
              </a:solidFill>
            </a:endParaRPr>
          </a:p>
          <a:p>
            <a:pPr eaLnBrk="1" hangingPunct="1"/>
            <a:endParaRPr lang="en-GB" altLang="de-DE" sz="16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197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27000" y="3513623"/>
            <a:ext cx="40555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2000" dirty="0">
                <a:solidFill>
                  <a:schemeClr val="tx2">
                    <a:lumMod val="75000"/>
                  </a:schemeClr>
                </a:solidFill>
                <a:latin typeface="Replica Std Bold" pitchFamily="50" charset="0"/>
                <a:sym typeface="Wingdings" pitchFamily="2" charset="2"/>
              </a:rPr>
              <a:t>.</a:t>
            </a:r>
            <a:endParaRPr lang="de-AT" sz="2000" dirty="0">
              <a:solidFill>
                <a:schemeClr val="tx2">
                  <a:lumMod val="75000"/>
                </a:schemeClr>
              </a:solidFill>
              <a:latin typeface="Replica Std Bold" pitchFamily="50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29223" y="1001950"/>
            <a:ext cx="622398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000" dirty="0">
                <a:solidFill>
                  <a:schemeClr val="accent6"/>
                </a:solidFill>
                <a:latin typeface="Replica-Regular" pitchFamily="50" charset="0"/>
                <a:sym typeface="Wingdings" pitchFamily="2" charset="2"/>
              </a:rPr>
              <a:t>.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27000" y="294739"/>
            <a:ext cx="88519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Design Studio:</a:t>
            </a:r>
          </a:p>
          <a:p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Destination Moon</a:t>
            </a:r>
          </a:p>
        </p:txBody>
      </p:sp>
      <p:sp>
        <p:nvSpPr>
          <p:cNvPr id="7" name="Rechteck 6"/>
          <p:cNvSpPr/>
          <p:nvPr/>
        </p:nvSpPr>
        <p:spPr>
          <a:xfrm>
            <a:off x="5057367" y="5534696"/>
            <a:ext cx="37240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de-DE" b="1" dirty="0">
                <a:solidFill>
                  <a:srgbClr val="0070C0"/>
                </a:solidFill>
              </a:rPr>
              <a:t>http://issuu.com/hochbau2/docs</a:t>
            </a:r>
            <a:endParaRPr lang="de-AT" dirty="0"/>
          </a:p>
        </p:txBody>
      </p:sp>
      <p:pic>
        <p:nvPicPr>
          <p:cNvPr id="11" name="Picture 6" descr="http://www.hb2.tuwien.ac.at/files/uploads/04_publikationen/04-1%20buecher/2013_destinationMOON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48" y="1453848"/>
            <a:ext cx="4674490" cy="4466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075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27000" y="3513623"/>
            <a:ext cx="40555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2000" dirty="0">
                <a:solidFill>
                  <a:schemeClr val="tx2">
                    <a:lumMod val="75000"/>
                  </a:schemeClr>
                </a:solidFill>
                <a:latin typeface="Replica Std Bold" pitchFamily="50" charset="0"/>
                <a:sym typeface="Wingdings" pitchFamily="2" charset="2"/>
              </a:rPr>
              <a:t>.</a:t>
            </a:r>
            <a:endParaRPr lang="de-AT" sz="2000" dirty="0">
              <a:solidFill>
                <a:schemeClr val="tx2">
                  <a:lumMod val="75000"/>
                </a:schemeClr>
              </a:solidFill>
              <a:latin typeface="Replica Std Bold" pitchFamily="50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29223" y="1001950"/>
            <a:ext cx="622398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000" dirty="0">
                <a:solidFill>
                  <a:schemeClr val="accent6"/>
                </a:solidFill>
                <a:latin typeface="Replica-Regular" pitchFamily="50" charset="0"/>
                <a:sym typeface="Wingdings" pitchFamily="2" charset="2"/>
              </a:rPr>
              <a:t>.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27000" y="294739"/>
            <a:ext cx="88519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Design Studio:</a:t>
            </a:r>
          </a:p>
          <a:p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Destination Moon</a:t>
            </a:r>
          </a:p>
        </p:txBody>
      </p:sp>
      <p:pic>
        <p:nvPicPr>
          <p:cNvPr id="12" name="Picture 8" descr="http://www.hb2.tuwien.ac.at/files/uploads/07_galerie/2012S/Destination%20Moon/studentenprojekte/03_01_Down%20to%20Earth_Khouni_Plu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993" y="3098483"/>
            <a:ext cx="4572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http://www.hb2.tuwien.ac.at/files/uploads/07_galerie/2012S/Destination%20Moon/studentenprojekte/03_02_Down%20to%20Earth_Khouni_Pluc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2860"/>
            <a:ext cx="4572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201142" y="1355893"/>
            <a:ext cx="7962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de-DE" i="1" dirty="0"/>
              <a:t>Project  Down to Earth by Amine </a:t>
            </a:r>
            <a:r>
              <a:rPr lang="en-GB" altLang="de-DE" i="1" dirty="0" err="1"/>
              <a:t>Khouni</a:t>
            </a:r>
            <a:r>
              <a:rPr lang="en-GB" altLang="de-DE" i="1" dirty="0"/>
              <a:t> and Kerstin </a:t>
            </a:r>
            <a:r>
              <a:rPr lang="en-GB" altLang="de-DE" i="1" dirty="0" err="1"/>
              <a:t>Pluch</a:t>
            </a:r>
            <a:r>
              <a:rPr lang="en-GB" altLang="de-DE" i="1" dirty="0"/>
              <a:t>, 2012</a:t>
            </a:r>
          </a:p>
          <a:p>
            <a:pPr eaLnBrk="1" hangingPunct="1"/>
            <a:r>
              <a:rPr lang="en-GB" altLang="de-DE" i="1" dirty="0"/>
              <a:t>Deployable model by Kristoffer Stefan, 2012</a:t>
            </a:r>
            <a:endParaRPr lang="it-IT" altLang="de-DE" i="1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7704" y="2256693"/>
            <a:ext cx="3854888" cy="2010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0_MEINE_DATEN\00_HB2\2019_HB2_Buch_Text\Bilder_SHM\Images_Grafiken\2_Mond_Destination Moon\k_4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2" y="4267200"/>
            <a:ext cx="2451901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C:\0_MEINE_DATEN\00_HB2\2019_HB2_Buch_Text\Bilder_SHM\Images_Grafiken\2_Mond_Destination Moon\Kristoffer_inflatable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347" y="4450693"/>
            <a:ext cx="2676030" cy="169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822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27000" y="3513623"/>
            <a:ext cx="40555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2000" dirty="0">
                <a:solidFill>
                  <a:schemeClr val="tx2">
                    <a:lumMod val="75000"/>
                  </a:schemeClr>
                </a:solidFill>
                <a:latin typeface="Replica Std Bold" pitchFamily="50" charset="0"/>
                <a:sym typeface="Wingdings" pitchFamily="2" charset="2"/>
              </a:rPr>
              <a:t>.</a:t>
            </a:r>
            <a:endParaRPr lang="de-AT" sz="2000" dirty="0">
              <a:solidFill>
                <a:schemeClr val="tx2">
                  <a:lumMod val="75000"/>
                </a:schemeClr>
              </a:solidFill>
              <a:latin typeface="Replica Std Bold" pitchFamily="50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29223" y="1001950"/>
            <a:ext cx="622398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000" dirty="0">
                <a:solidFill>
                  <a:schemeClr val="accent6"/>
                </a:solidFill>
                <a:latin typeface="Replica-Regular" pitchFamily="50" charset="0"/>
                <a:sym typeface="Wingdings" pitchFamily="2" charset="2"/>
              </a:rPr>
              <a:t>.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27000" y="294739"/>
            <a:ext cx="88519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Design </a:t>
            </a:r>
            <a:r>
              <a:rPr lang="de-DE" sz="3200" dirty="0" err="1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Studio:</a:t>
            </a:r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Destination</a:t>
            </a:r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 Moon</a:t>
            </a:r>
          </a:p>
          <a:p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CyclopsHUB</a:t>
            </a:r>
            <a:endParaRPr lang="de-DE" sz="3200" dirty="0">
              <a:solidFill>
                <a:schemeClr val="accent2"/>
              </a:solidFill>
              <a:latin typeface="Replica Std Bold" pitchFamily="50" charset="0"/>
              <a:sym typeface="Wingdings" pitchFamily="2" charset="2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538823"/>
            <a:ext cx="9144000" cy="4654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258568" y="1278949"/>
            <a:ext cx="7962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de-DE" i="1" dirty="0">
                <a:solidFill>
                  <a:schemeClr val="bg1"/>
                </a:solidFill>
              </a:rPr>
              <a:t>Project by Ottokar Benesch, Daniel </a:t>
            </a:r>
            <a:r>
              <a:rPr lang="en-GB" altLang="de-DE" i="1" dirty="0" err="1">
                <a:solidFill>
                  <a:schemeClr val="bg1"/>
                </a:solidFill>
              </a:rPr>
              <a:t>Galonja</a:t>
            </a:r>
            <a:r>
              <a:rPr lang="en-GB" altLang="de-DE" i="1" dirty="0">
                <a:solidFill>
                  <a:schemeClr val="bg1"/>
                </a:solidFill>
              </a:rPr>
              <a:t>, Thomas Milchram and Vittorio Rossetti, 2012</a:t>
            </a:r>
            <a:endParaRPr lang="it-IT" altLang="de-DE" i="1" dirty="0">
              <a:solidFill>
                <a:schemeClr val="bg1"/>
              </a:solidFill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150" y="246055"/>
            <a:ext cx="2179881" cy="1174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7251" t="30780" r="38861" b="2815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9835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6200000">
            <a:off x="3766909" y="795106"/>
            <a:ext cx="5708130" cy="5046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4311" t="6596" r="29332" b="618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6" name="Picture 2" descr="C:\0_MEINE_DATEN\00_HB2\2019_HB2_Buch_Text\Bilder_SHM\Images_Grafiken\2_Mond_Destination Moon\18_b_cyclops_section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713700" y="2279979"/>
            <a:ext cx="5202173" cy="389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27000" y="3513623"/>
            <a:ext cx="40555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2000" dirty="0">
                <a:solidFill>
                  <a:schemeClr val="tx2">
                    <a:lumMod val="75000"/>
                  </a:schemeClr>
                </a:solidFill>
                <a:latin typeface="Replica Std Bold" pitchFamily="50" charset="0"/>
                <a:sym typeface="Wingdings" pitchFamily="2" charset="2"/>
              </a:rPr>
              <a:t>.</a:t>
            </a:r>
            <a:endParaRPr lang="de-AT" sz="2000" dirty="0">
              <a:solidFill>
                <a:schemeClr val="tx2">
                  <a:lumMod val="75000"/>
                </a:schemeClr>
              </a:solidFill>
              <a:latin typeface="Replica Std Bold" pitchFamily="50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29223" y="1001950"/>
            <a:ext cx="622398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000" dirty="0">
                <a:solidFill>
                  <a:schemeClr val="accent6"/>
                </a:solidFill>
                <a:latin typeface="Replica-Regular" pitchFamily="50" charset="0"/>
                <a:sym typeface="Wingdings" pitchFamily="2" charset="2"/>
              </a:rPr>
              <a:t>.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27000" y="294739"/>
            <a:ext cx="88519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Design </a:t>
            </a:r>
            <a:r>
              <a:rPr lang="de-DE" sz="3200" dirty="0" err="1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Studio:</a:t>
            </a:r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Destination</a:t>
            </a:r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 Moon</a:t>
            </a:r>
          </a:p>
          <a:p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CyclopsHUB</a:t>
            </a:r>
            <a:endParaRPr lang="de-DE" sz="3200" dirty="0">
              <a:solidFill>
                <a:schemeClr val="accent2"/>
              </a:solidFill>
              <a:latin typeface="Replica Std Bold" pitchFamily="50" charset="0"/>
              <a:sym typeface="Wingdings" pitchFamily="2" charset="2"/>
            </a:endParaRP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258568" y="1278949"/>
            <a:ext cx="7962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de-DE" i="1" dirty="0">
                <a:solidFill>
                  <a:schemeClr val="bg1"/>
                </a:solidFill>
              </a:rPr>
              <a:t>Project by Ottokar Benesch, Daniel </a:t>
            </a:r>
            <a:r>
              <a:rPr lang="en-GB" altLang="de-DE" i="1" dirty="0" err="1">
                <a:solidFill>
                  <a:schemeClr val="bg1"/>
                </a:solidFill>
              </a:rPr>
              <a:t>Galonja</a:t>
            </a:r>
            <a:r>
              <a:rPr lang="en-GB" altLang="de-DE" i="1" dirty="0">
                <a:solidFill>
                  <a:schemeClr val="bg1"/>
                </a:solidFill>
              </a:rPr>
              <a:t>, Thomas Milchram and Vittorio Rossetti, 2012</a:t>
            </a:r>
            <a:endParaRPr lang="it-IT" altLang="de-DE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523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27000" y="3513623"/>
            <a:ext cx="40555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2000" dirty="0">
                <a:solidFill>
                  <a:schemeClr val="tx2">
                    <a:lumMod val="75000"/>
                  </a:schemeClr>
                </a:solidFill>
                <a:latin typeface="Replica Std Bold" pitchFamily="50" charset="0"/>
                <a:sym typeface="Wingdings" pitchFamily="2" charset="2"/>
              </a:rPr>
              <a:t>.</a:t>
            </a:r>
            <a:endParaRPr lang="de-AT" sz="2000" dirty="0">
              <a:solidFill>
                <a:schemeClr val="tx2">
                  <a:lumMod val="75000"/>
                </a:schemeClr>
              </a:solidFill>
              <a:latin typeface="Replica Std Bold" pitchFamily="50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29223" y="1001950"/>
            <a:ext cx="622398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000" dirty="0">
                <a:solidFill>
                  <a:schemeClr val="accent6"/>
                </a:solidFill>
                <a:latin typeface="Replica-Regular" pitchFamily="50" charset="0"/>
                <a:sym typeface="Wingdings" pitchFamily="2" charset="2"/>
              </a:rPr>
              <a:t>.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27000" y="294739"/>
            <a:ext cx="88519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Design Studio:</a:t>
            </a:r>
          </a:p>
          <a:p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Moon </a:t>
            </a:r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Village</a:t>
            </a:r>
            <a:endParaRPr lang="de-DE" sz="3200" dirty="0">
              <a:solidFill>
                <a:schemeClr val="accent2"/>
              </a:solidFill>
              <a:latin typeface="Replica Std Bold" pitchFamily="50" charset="0"/>
              <a:sym typeface="Wingdings" pitchFamily="2" charset="2"/>
            </a:endParaRPr>
          </a:p>
        </p:txBody>
      </p:sp>
      <p:pic>
        <p:nvPicPr>
          <p:cNvPr id="11" name="Picture 6" descr="C:\Users\Sandra\Desktop\180919_book_MV 13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59143"/>
            <a:ext cx="9199063" cy="372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2486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27000" y="3513623"/>
            <a:ext cx="40555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2000" dirty="0">
                <a:solidFill>
                  <a:schemeClr val="tx2">
                    <a:lumMod val="75000"/>
                  </a:schemeClr>
                </a:solidFill>
                <a:latin typeface="Replica Std Bold" pitchFamily="50" charset="0"/>
                <a:sym typeface="Wingdings" pitchFamily="2" charset="2"/>
              </a:rPr>
              <a:t>.</a:t>
            </a:r>
            <a:endParaRPr lang="de-AT" sz="2000" dirty="0">
              <a:solidFill>
                <a:schemeClr val="tx2">
                  <a:lumMod val="75000"/>
                </a:schemeClr>
              </a:solidFill>
              <a:latin typeface="Replica Std Bold" pitchFamily="50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29223" y="1001950"/>
            <a:ext cx="622398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000" dirty="0">
                <a:solidFill>
                  <a:schemeClr val="accent6"/>
                </a:solidFill>
                <a:latin typeface="Replica-Regular" pitchFamily="50" charset="0"/>
                <a:sym typeface="Wingdings" pitchFamily="2" charset="2"/>
              </a:rPr>
              <a:t>.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27000" y="294739"/>
            <a:ext cx="88519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Design Studio: </a:t>
            </a:r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Moon </a:t>
            </a:r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Village</a:t>
            </a:r>
            <a:endParaRPr lang="de-DE" sz="3200" dirty="0">
              <a:solidFill>
                <a:schemeClr val="accent2"/>
              </a:solidFill>
              <a:latin typeface="Replica Std Bold" pitchFamily="50" charset="0"/>
              <a:sym typeface="Wingdings" pitchFamily="2" charset="2"/>
            </a:endParaRPr>
          </a:p>
        </p:txBody>
      </p:sp>
      <p:pic>
        <p:nvPicPr>
          <p:cNvPr id="10" name="Picture 6" descr="C:\Users\Sandra\Dropbox\2018_HB2_MoonVillage_Press\Fotos_final presentation\Groupfoto_MoonVillage_Luhan_lamg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591" y="3474193"/>
            <a:ext cx="9214591" cy="2553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hteck 1"/>
          <p:cNvSpPr>
            <a:spLocks noChangeArrowheads="1"/>
          </p:cNvSpPr>
          <p:nvPr/>
        </p:nvSpPr>
        <p:spPr bwMode="auto">
          <a:xfrm>
            <a:off x="127000" y="1001950"/>
            <a:ext cx="5880238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179388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/>
            <a:r>
              <a:rPr lang="de-DE" altLang="de-DE" sz="1100" u="sng" dirty="0">
                <a:solidFill>
                  <a:schemeClr val="bg1"/>
                </a:solidFill>
                <a:ea typeface="PMingLiU"/>
                <a:cs typeface="PMingLiU"/>
              </a:rPr>
              <a:t>Guest </a:t>
            </a:r>
            <a:r>
              <a:rPr lang="de-DE" altLang="de-DE" sz="1100" u="sng" dirty="0" err="1">
                <a:solidFill>
                  <a:schemeClr val="bg1"/>
                </a:solidFill>
                <a:ea typeface="PMingLiU"/>
                <a:cs typeface="PMingLiU"/>
              </a:rPr>
              <a:t>Lectureres</a:t>
            </a:r>
            <a:r>
              <a:rPr lang="de-DE" altLang="de-DE" sz="1100" u="sng" dirty="0">
                <a:solidFill>
                  <a:schemeClr val="bg1"/>
                </a:solidFill>
                <a:ea typeface="PMingLiU"/>
                <a:cs typeface="PMingLiU"/>
              </a:rPr>
              <a:t> / </a:t>
            </a:r>
            <a:r>
              <a:rPr lang="de-DE" altLang="de-DE" sz="1100" u="sng" dirty="0" err="1">
                <a:solidFill>
                  <a:schemeClr val="bg1"/>
                </a:solidFill>
                <a:ea typeface="PMingLiU"/>
                <a:cs typeface="PMingLiU"/>
              </a:rPr>
              <a:t>Instructors</a:t>
            </a:r>
            <a:r>
              <a:rPr lang="de-DE" altLang="de-DE" sz="1100" u="sng" dirty="0">
                <a:solidFill>
                  <a:schemeClr val="bg1"/>
                </a:solidFill>
                <a:ea typeface="PMingLiU"/>
                <a:cs typeface="PMingLiU"/>
              </a:rPr>
              <a:t>: 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Manuela Aguzzi (Space Application Services), Marlies Arnhof (ESA YGT / TU Wien), Miriam Dall’Igna (Foster + Partners), Norbert Frischauf (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OffWorld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), Bernard H.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Foing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(ESA). Gernot Groemer (OEWF), David Kendall (ISU), Franz Kerschbaum (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Uni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Wien), Christian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Köberl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(NHM,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Uni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Wien), Christophe Lasseur (ESA), Irmgard Marboe (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Uni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Wien), Piero Messina (ESA HQ, Strategies Department), Rumi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Nakamuri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(OEAW), David Nixon (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Astrocourier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),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Dorin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Prunariu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(cosmonaut, ASE), Franz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Viehböck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(former cosmonaut, Austria). </a:t>
            </a:r>
          </a:p>
          <a:p>
            <a:pPr algn="just"/>
            <a:r>
              <a:rPr lang="de-DE" altLang="de-DE" sz="1100" u="sng" dirty="0" err="1">
                <a:solidFill>
                  <a:schemeClr val="bg1"/>
                </a:solidFill>
                <a:ea typeface="PMingLiU"/>
                <a:cs typeface="PMingLiU"/>
              </a:rPr>
              <a:t>Students</a:t>
            </a:r>
            <a:r>
              <a:rPr lang="de-DE" altLang="de-DE" sz="1100" u="sng" dirty="0">
                <a:solidFill>
                  <a:schemeClr val="bg1"/>
                </a:solidFill>
                <a:ea typeface="PMingLiU"/>
                <a:cs typeface="PMingLiU"/>
              </a:rPr>
              <a:t>: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Aydar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Günes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,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Baliuk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Polina, Brock Theresa, Dogan Baris,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Drageljevic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Nadja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, Elzahaby Mohammad, Esat Sehi,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Frych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Tetiana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, Garber Alexander, Hofer Mathias,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Imamovic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Amila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, Ioannou-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Naoum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Alexandros, Lehr-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Splawinski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Katharina, Kerber Sabrina, Klug Daniel,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Koncar-Gamulin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Lovro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, Krhen Domagoj,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Meulli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Martina,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Mion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Marta,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Mrkajic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Aleksandar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,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Oblitcova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Iulia, Palantöken Leona Asrin,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Panturu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Irina,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Redl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Bernhard,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Rychtarik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Patrick,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Sekere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Simon,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Slivnjak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Luka, Valente Marius, Veyseloglu Emirhan, </a:t>
            </a:r>
            <a:r>
              <a:rPr lang="en-GB" altLang="de-DE" sz="1100" dirty="0" err="1">
                <a:solidFill>
                  <a:schemeClr val="bg1"/>
                </a:solidFill>
                <a:ea typeface="PMingLiU"/>
                <a:cs typeface="PMingLiU"/>
              </a:rPr>
              <a:t>Wittek</a:t>
            </a:r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 Daniel Can, Yilmaz Gözde.</a:t>
            </a:r>
            <a:endParaRPr lang="de-DE" altLang="de-DE" sz="1100" dirty="0">
              <a:solidFill>
                <a:schemeClr val="bg1"/>
              </a:solidFill>
              <a:ea typeface="PMingLiU"/>
              <a:cs typeface="PMingLiU"/>
            </a:endParaRPr>
          </a:p>
          <a:p>
            <a:pPr algn="just"/>
            <a:endParaRPr lang="de-DE" altLang="de-DE" sz="1100" dirty="0">
              <a:solidFill>
                <a:schemeClr val="bg1"/>
              </a:solidFill>
              <a:ea typeface="PMingLiU"/>
              <a:cs typeface="PMingLiU"/>
            </a:endParaRPr>
          </a:p>
          <a:p>
            <a:pPr algn="just"/>
            <a:r>
              <a:rPr lang="en-GB" altLang="de-DE" sz="1100" dirty="0">
                <a:solidFill>
                  <a:schemeClr val="bg1"/>
                </a:solidFill>
                <a:ea typeface="PMingLiU"/>
                <a:cs typeface="PMingLiU"/>
              </a:rPr>
              <a:t> </a:t>
            </a:r>
            <a:endParaRPr lang="de-DE" altLang="de-DE" sz="1100" dirty="0">
              <a:solidFill>
                <a:schemeClr val="bg1"/>
              </a:solidFill>
              <a:ea typeface="PMingLiU"/>
              <a:cs typeface="PMingLiU"/>
            </a:endParaRPr>
          </a:p>
        </p:txBody>
      </p:sp>
      <p:pic>
        <p:nvPicPr>
          <p:cNvPr id="13" name="Grafik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850" y="1828577"/>
            <a:ext cx="2305050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Grafik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650" y="779439"/>
            <a:ext cx="1695450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767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4529037" y="2239146"/>
            <a:ext cx="68961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de-DE" altLang="de-DE" sz="1600" dirty="0">
                <a:solidFill>
                  <a:srgbClr val="0070C0"/>
                </a:solidFill>
              </a:rPr>
              <a:t>New </a:t>
            </a:r>
            <a:r>
              <a:rPr lang="de-DE" altLang="de-DE" sz="1600" dirty="0" err="1">
                <a:solidFill>
                  <a:srgbClr val="0070C0"/>
                </a:solidFill>
              </a:rPr>
              <a:t>themes</a:t>
            </a:r>
            <a:r>
              <a:rPr lang="de-DE" altLang="de-DE" sz="1600" dirty="0">
                <a:solidFill>
                  <a:srgbClr val="0070C0"/>
                </a:solidFill>
              </a:rPr>
              <a:t> </a:t>
            </a:r>
            <a:r>
              <a:rPr lang="de-DE" altLang="de-DE" sz="1600" dirty="0" err="1">
                <a:solidFill>
                  <a:srgbClr val="0070C0"/>
                </a:solidFill>
              </a:rPr>
              <a:t>for</a:t>
            </a:r>
            <a:r>
              <a:rPr lang="de-DE" altLang="de-DE" sz="1600" dirty="0">
                <a:solidFill>
                  <a:srgbClr val="0070C0"/>
                </a:solidFill>
              </a:rPr>
              <a:t> a </a:t>
            </a:r>
            <a:r>
              <a:rPr lang="de-DE" altLang="de-DE" sz="1600" dirty="0" err="1">
                <a:solidFill>
                  <a:srgbClr val="0070C0"/>
                </a:solidFill>
              </a:rPr>
              <a:t>MoonVILLAGE</a:t>
            </a:r>
            <a:endParaRPr lang="de-DE" altLang="de-DE" sz="1600" dirty="0">
              <a:solidFill>
                <a:srgbClr val="0070C0"/>
              </a:solidFill>
            </a:endParaRPr>
          </a:p>
          <a:p>
            <a:pPr eaLnBrk="1" hangingPunct="1"/>
            <a:endParaRPr lang="de-DE" altLang="de-DE" sz="1600" dirty="0">
              <a:solidFill>
                <a:srgbClr val="0070C0"/>
              </a:solidFill>
            </a:endParaRPr>
          </a:p>
          <a:p>
            <a:pPr eaLnBrk="1" hangingPunct="1"/>
            <a:r>
              <a:rPr lang="de-DE" altLang="de-DE" sz="1600" b="1" dirty="0" err="1">
                <a:solidFill>
                  <a:srgbClr val="0070C0"/>
                </a:solidFill>
              </a:rPr>
              <a:t>How</a:t>
            </a:r>
            <a:r>
              <a:rPr lang="de-DE" altLang="de-DE" sz="1600" b="1" dirty="0">
                <a:solidFill>
                  <a:srgbClr val="0070C0"/>
                </a:solidFill>
              </a:rPr>
              <a:t> </a:t>
            </a:r>
            <a:r>
              <a:rPr lang="de-DE" altLang="de-DE" sz="1600" b="1" dirty="0" err="1">
                <a:solidFill>
                  <a:srgbClr val="0070C0"/>
                </a:solidFill>
              </a:rPr>
              <a:t>can</a:t>
            </a:r>
            <a:r>
              <a:rPr lang="de-DE" altLang="de-DE" sz="1600" b="1" dirty="0">
                <a:solidFill>
                  <a:srgbClr val="0070C0"/>
                </a:solidFill>
              </a:rPr>
              <a:t> </a:t>
            </a:r>
            <a:r>
              <a:rPr lang="de-DE" altLang="de-DE" sz="1600" b="1" dirty="0" err="1">
                <a:solidFill>
                  <a:srgbClr val="0070C0"/>
                </a:solidFill>
              </a:rPr>
              <a:t>we</a:t>
            </a:r>
            <a:r>
              <a:rPr lang="de-DE" altLang="de-DE" sz="1600" b="1" dirty="0">
                <a:solidFill>
                  <a:srgbClr val="0070C0"/>
                </a:solidFill>
              </a:rPr>
              <a:t> </a:t>
            </a:r>
            <a:r>
              <a:rPr lang="de-DE" altLang="de-DE" sz="1600" b="1" dirty="0" err="1">
                <a:solidFill>
                  <a:srgbClr val="0070C0"/>
                </a:solidFill>
              </a:rPr>
              <a:t>sustainably</a:t>
            </a:r>
            <a:r>
              <a:rPr lang="de-DE" altLang="de-DE" sz="1600" b="1" dirty="0">
                <a:solidFill>
                  <a:srgbClr val="0070C0"/>
                </a:solidFill>
              </a:rPr>
              <a:t> live </a:t>
            </a:r>
            <a:r>
              <a:rPr lang="de-DE" altLang="de-DE" sz="1600" b="1" dirty="0" err="1">
                <a:solidFill>
                  <a:srgbClr val="0070C0"/>
                </a:solidFill>
              </a:rPr>
              <a:t>and</a:t>
            </a:r>
            <a:r>
              <a:rPr lang="de-DE" altLang="de-DE" sz="1600" b="1" dirty="0">
                <a:solidFill>
                  <a:srgbClr val="0070C0"/>
                </a:solidFill>
              </a:rPr>
              <a:t> </a:t>
            </a:r>
            <a:r>
              <a:rPr lang="de-DE" altLang="de-DE" sz="1600" b="1" dirty="0" err="1">
                <a:solidFill>
                  <a:srgbClr val="0070C0"/>
                </a:solidFill>
              </a:rPr>
              <a:t>work</a:t>
            </a:r>
            <a:r>
              <a:rPr lang="de-DE" altLang="de-DE" sz="1600" b="1" dirty="0">
                <a:solidFill>
                  <a:srgbClr val="0070C0"/>
                </a:solidFill>
              </a:rPr>
              <a:t> </a:t>
            </a:r>
          </a:p>
          <a:p>
            <a:pPr eaLnBrk="1" hangingPunct="1"/>
            <a:r>
              <a:rPr lang="de-DE" altLang="de-DE" sz="1600" b="1" dirty="0" err="1">
                <a:solidFill>
                  <a:srgbClr val="0070C0"/>
                </a:solidFill>
              </a:rPr>
              <a:t>together</a:t>
            </a:r>
            <a:r>
              <a:rPr lang="de-DE" altLang="de-DE" sz="1600" b="1" dirty="0">
                <a:solidFill>
                  <a:srgbClr val="0070C0"/>
                </a:solidFill>
              </a:rPr>
              <a:t> in a multi-</a:t>
            </a:r>
            <a:r>
              <a:rPr lang="de-DE" altLang="de-DE" sz="1600" b="1" dirty="0" err="1">
                <a:solidFill>
                  <a:srgbClr val="0070C0"/>
                </a:solidFill>
              </a:rPr>
              <a:t>cultural</a:t>
            </a:r>
            <a:r>
              <a:rPr lang="de-DE" altLang="de-DE" sz="1600" b="1" dirty="0">
                <a:solidFill>
                  <a:srgbClr val="0070C0"/>
                </a:solidFill>
              </a:rPr>
              <a:t> </a:t>
            </a:r>
            <a:r>
              <a:rPr lang="de-DE" altLang="de-DE" sz="1600" b="1" dirty="0" err="1">
                <a:solidFill>
                  <a:srgbClr val="0070C0"/>
                </a:solidFill>
              </a:rPr>
              <a:t>society</a:t>
            </a:r>
            <a:r>
              <a:rPr lang="de-DE" altLang="de-DE" sz="1600" b="1" dirty="0">
                <a:solidFill>
                  <a:srgbClr val="0070C0"/>
                </a:solidFill>
              </a:rPr>
              <a:t> ?</a:t>
            </a:r>
            <a:endParaRPr lang="en-GB" altLang="de-DE" sz="1600" b="1" dirty="0">
              <a:solidFill>
                <a:srgbClr val="0070C0"/>
              </a:solidFill>
            </a:endParaRPr>
          </a:p>
          <a:p>
            <a:pPr eaLnBrk="1" hangingPunct="1"/>
            <a:endParaRPr lang="en-GB" altLang="de-DE" sz="1600" dirty="0">
              <a:solidFill>
                <a:srgbClr val="0070C0"/>
              </a:solidFill>
            </a:endParaRPr>
          </a:p>
        </p:txBody>
      </p:sp>
      <p:pic>
        <p:nvPicPr>
          <p:cNvPr id="16" name="Grafik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70" y="380810"/>
            <a:ext cx="4280986" cy="54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9377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190" y="954562"/>
            <a:ext cx="3693590" cy="2508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Grafik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371" y="1187465"/>
            <a:ext cx="3485379" cy="181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Grafik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70" y="1234493"/>
            <a:ext cx="2229601" cy="181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27000" y="294739"/>
            <a:ext cx="88519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Design Studio: </a:t>
            </a:r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Moon </a:t>
            </a:r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Village</a:t>
            </a:r>
            <a:endParaRPr lang="de-DE" sz="3200" dirty="0">
              <a:solidFill>
                <a:schemeClr val="accent2"/>
              </a:solidFill>
              <a:latin typeface="Replica Std Bold" pitchFamily="50" charset="0"/>
              <a:sym typeface="Wingdings" pitchFamily="2" charset="2"/>
            </a:endParaRPr>
          </a:p>
          <a:p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Sundial</a:t>
            </a:r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 Explorer</a:t>
            </a:r>
          </a:p>
        </p:txBody>
      </p:sp>
      <p:pic>
        <p:nvPicPr>
          <p:cNvPr id="4" name="Picture 7" descr="C:\Users\Sandra\Dropbox\2018_HB2_MoonVillage_Press\Sundial Explorer_Gunes, Emirhan, Gozde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508" y="3559801"/>
            <a:ext cx="9168508" cy="2623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127000" y="3218389"/>
            <a:ext cx="7962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de-DE" i="1" dirty="0">
                <a:solidFill>
                  <a:schemeClr val="bg1"/>
                </a:solidFill>
              </a:rPr>
              <a:t>Project by </a:t>
            </a:r>
            <a:r>
              <a:rPr lang="en-GB" altLang="de-DE" i="1" dirty="0" err="1">
                <a:solidFill>
                  <a:schemeClr val="bg1"/>
                </a:solidFill>
              </a:rPr>
              <a:t>Günes</a:t>
            </a:r>
            <a:r>
              <a:rPr lang="en-GB" altLang="de-DE" i="1" dirty="0">
                <a:solidFill>
                  <a:schemeClr val="bg1"/>
                </a:solidFill>
              </a:rPr>
              <a:t> </a:t>
            </a:r>
            <a:r>
              <a:rPr lang="en-GB" altLang="de-DE" i="1" dirty="0" err="1">
                <a:solidFill>
                  <a:schemeClr val="bg1"/>
                </a:solidFill>
              </a:rPr>
              <a:t>Aydar</a:t>
            </a:r>
            <a:r>
              <a:rPr lang="en-GB" altLang="de-DE" i="1" dirty="0">
                <a:solidFill>
                  <a:schemeClr val="bg1"/>
                </a:solidFill>
              </a:rPr>
              <a:t>, Emirhan Veyseloglu, and </a:t>
            </a:r>
            <a:r>
              <a:rPr lang="en-GB" altLang="de-DE" i="1" dirty="0" err="1">
                <a:solidFill>
                  <a:schemeClr val="bg1"/>
                </a:solidFill>
              </a:rPr>
              <a:t>GözdeYilmaz</a:t>
            </a:r>
            <a:r>
              <a:rPr lang="en-GB" altLang="de-DE" i="1" dirty="0">
                <a:solidFill>
                  <a:schemeClr val="bg1"/>
                </a:solidFill>
              </a:rPr>
              <a:t>, 2018</a:t>
            </a:r>
            <a:endParaRPr lang="it-IT" altLang="de-DE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670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6688" y="1202770"/>
            <a:ext cx="6840538" cy="502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Grafik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4589339" y="1595499"/>
            <a:ext cx="5853422" cy="2836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27000" y="294739"/>
            <a:ext cx="88519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Design Studio: </a:t>
            </a:r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Moon </a:t>
            </a:r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Village</a:t>
            </a:r>
            <a:endParaRPr lang="de-DE" sz="3200" dirty="0">
              <a:solidFill>
                <a:schemeClr val="accent2"/>
              </a:solidFill>
              <a:latin typeface="Replica Std Bold" pitchFamily="50" charset="0"/>
              <a:sym typeface="Wingdings" pitchFamily="2" charset="2"/>
            </a:endParaRPr>
          </a:p>
          <a:p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Sundial</a:t>
            </a:r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 Explorer</a:t>
            </a: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200998" y="5940447"/>
            <a:ext cx="7962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de-DE" i="1" dirty="0">
                <a:solidFill>
                  <a:schemeClr val="bg1"/>
                </a:solidFill>
              </a:rPr>
              <a:t>Project by </a:t>
            </a:r>
            <a:r>
              <a:rPr lang="en-GB" altLang="de-DE" i="1" dirty="0" err="1">
                <a:solidFill>
                  <a:schemeClr val="bg1"/>
                </a:solidFill>
              </a:rPr>
              <a:t>Günes</a:t>
            </a:r>
            <a:r>
              <a:rPr lang="en-GB" altLang="de-DE" i="1" dirty="0">
                <a:solidFill>
                  <a:schemeClr val="bg1"/>
                </a:solidFill>
              </a:rPr>
              <a:t> </a:t>
            </a:r>
            <a:r>
              <a:rPr lang="en-GB" altLang="de-DE" i="1" dirty="0" err="1">
                <a:solidFill>
                  <a:schemeClr val="bg1"/>
                </a:solidFill>
              </a:rPr>
              <a:t>Aydar</a:t>
            </a:r>
            <a:r>
              <a:rPr lang="en-GB" altLang="de-DE" i="1" dirty="0">
                <a:solidFill>
                  <a:schemeClr val="bg1"/>
                </a:solidFill>
              </a:rPr>
              <a:t>, Emirhan Veyseloglu, and </a:t>
            </a:r>
            <a:r>
              <a:rPr lang="en-GB" altLang="de-DE" i="1" dirty="0" err="1">
                <a:solidFill>
                  <a:schemeClr val="bg1"/>
                </a:solidFill>
              </a:rPr>
              <a:t>GözdeYilmaz</a:t>
            </a:r>
            <a:r>
              <a:rPr lang="en-GB" altLang="de-DE" i="1" dirty="0">
                <a:solidFill>
                  <a:schemeClr val="bg1"/>
                </a:solidFill>
              </a:rPr>
              <a:t>, 2018</a:t>
            </a:r>
            <a:endParaRPr lang="it-IT" altLang="de-DE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226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C:\Users\Sandra\Dropbox\2018_HB2_MoonVillage_Press\Mooncampus-AP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463025"/>
            <a:ext cx="9107421" cy="4736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27000" y="294739"/>
            <a:ext cx="88519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Design Studio: </a:t>
            </a:r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Moon </a:t>
            </a:r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Village</a:t>
            </a:r>
            <a:endParaRPr lang="de-DE" sz="3200" dirty="0">
              <a:solidFill>
                <a:schemeClr val="accent2"/>
              </a:solidFill>
              <a:latin typeface="Replica Std Bold" pitchFamily="50" charset="0"/>
              <a:sym typeface="Wingdings" pitchFamily="2" charset="2"/>
            </a:endParaRPr>
          </a:p>
          <a:p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Training Campus on </a:t>
            </a:r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the</a:t>
            </a:r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 Moon</a:t>
            </a: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127000" y="1567206"/>
            <a:ext cx="7962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de-DE" i="1" dirty="0"/>
              <a:t>Project by Baris Dogan and Julia </a:t>
            </a:r>
            <a:r>
              <a:rPr lang="en-GB" altLang="de-DE" i="1" dirty="0" err="1"/>
              <a:t>Oblitcova</a:t>
            </a:r>
            <a:r>
              <a:rPr lang="en-GB" altLang="de-DE" i="1" dirty="0"/>
              <a:t>, 2018</a:t>
            </a:r>
            <a:endParaRPr lang="it-IT" altLang="de-DE" i="1" dirty="0"/>
          </a:p>
        </p:txBody>
      </p:sp>
    </p:spTree>
    <p:extLst>
      <p:ext uri="{BB962C8B-B14F-4D97-AF65-F5344CB8AC3E}">
        <p14:creationId xmlns:p14="http://schemas.microsoft.com/office/powerpoint/2010/main" val="2567569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426" y="1194165"/>
            <a:ext cx="9206426" cy="4998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27000" y="294739"/>
            <a:ext cx="88519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Design Studio: </a:t>
            </a:r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Moon </a:t>
            </a:r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Village</a:t>
            </a:r>
            <a:endParaRPr lang="de-DE" sz="3200" dirty="0">
              <a:solidFill>
                <a:schemeClr val="accent2"/>
              </a:solidFill>
              <a:latin typeface="Replica Std Bold" pitchFamily="50" charset="0"/>
              <a:sym typeface="Wingdings" pitchFamily="2" charset="2"/>
            </a:endParaRPr>
          </a:p>
          <a:p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Training Campus on </a:t>
            </a:r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the</a:t>
            </a:r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 Moon</a:t>
            </a: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5560545" y="5859072"/>
            <a:ext cx="7962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de-DE" i="1" dirty="0"/>
              <a:t>Project by Baris Dogan and Julia </a:t>
            </a:r>
            <a:r>
              <a:rPr lang="en-GB" altLang="de-DE" i="1" dirty="0" err="1"/>
              <a:t>Oblitcova</a:t>
            </a:r>
            <a:r>
              <a:rPr lang="en-GB" altLang="de-DE" i="1" dirty="0"/>
              <a:t>, 2018</a:t>
            </a:r>
            <a:endParaRPr lang="it-IT" altLang="de-DE" i="1" dirty="0"/>
          </a:p>
        </p:txBody>
      </p:sp>
    </p:spTree>
    <p:extLst>
      <p:ext uri="{BB962C8B-B14F-4D97-AF65-F5344CB8AC3E}">
        <p14:creationId xmlns:p14="http://schemas.microsoft.com/office/powerpoint/2010/main" val="699145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C:\Users\Sandra\Dropbox\2018_HB2_MoonVillage_Press\Research Food Lab_Garber_Splawinski_aussen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352"/>
          <a:stretch>
            <a:fillRect/>
          </a:stretch>
        </p:blipFill>
        <p:spPr bwMode="auto">
          <a:xfrm>
            <a:off x="0" y="2636838"/>
            <a:ext cx="12433300" cy="385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C:\Users\Sandra\Dropbox\2018_HB2_MoonVillage_Press\Research Food Lab_Garber_Splawinski_aussen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352"/>
          <a:stretch>
            <a:fillRect/>
          </a:stretch>
        </p:blipFill>
        <p:spPr bwMode="auto">
          <a:xfrm>
            <a:off x="-2347838" y="0"/>
            <a:ext cx="11962397" cy="268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27000" y="294739"/>
            <a:ext cx="88519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Design Studio: </a:t>
            </a:r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Moon </a:t>
            </a:r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Village</a:t>
            </a:r>
            <a:endParaRPr lang="de-DE" sz="3200" dirty="0">
              <a:solidFill>
                <a:schemeClr val="accent2"/>
              </a:solidFill>
              <a:latin typeface="Replica Std Bold" pitchFamily="50" charset="0"/>
              <a:sym typeface="Wingdings" pitchFamily="2" charset="2"/>
            </a:endParaRPr>
          </a:p>
          <a:p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Tube </a:t>
            </a:r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of</a:t>
            </a:r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 Eden</a:t>
            </a: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127000" y="2083612"/>
            <a:ext cx="7962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de-DE" i="1" dirty="0"/>
              <a:t>Project by Alexander Garber and Katharina Lehr </a:t>
            </a:r>
            <a:r>
              <a:rPr lang="en-GB" altLang="de-DE" i="1" dirty="0" err="1"/>
              <a:t>Splawinski</a:t>
            </a:r>
            <a:r>
              <a:rPr lang="en-GB" altLang="de-DE" i="1" dirty="0"/>
              <a:t>, 2018</a:t>
            </a:r>
            <a:endParaRPr lang="it-IT" altLang="de-DE" i="1" dirty="0"/>
          </a:p>
        </p:txBody>
      </p:sp>
    </p:spTree>
    <p:extLst>
      <p:ext uri="{BB962C8B-B14F-4D97-AF65-F5344CB8AC3E}">
        <p14:creationId xmlns:p14="http://schemas.microsoft.com/office/powerpoint/2010/main" val="2718116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27000" y="294739"/>
            <a:ext cx="88519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Design Studio: </a:t>
            </a:r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Moon </a:t>
            </a:r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Village</a:t>
            </a:r>
            <a:endParaRPr lang="de-DE" sz="3200" dirty="0">
              <a:solidFill>
                <a:schemeClr val="accent2"/>
              </a:solidFill>
              <a:latin typeface="Replica Std Bold" pitchFamily="50" charset="0"/>
              <a:sym typeface="Wingdings" pitchFamily="2" charset="2"/>
            </a:endParaRPr>
          </a:p>
          <a:p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Tube </a:t>
            </a:r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of</a:t>
            </a:r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 Eden</a:t>
            </a: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127000" y="2083612"/>
            <a:ext cx="7962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de-DE" i="1" dirty="0">
                <a:solidFill>
                  <a:schemeClr val="bg1"/>
                </a:solidFill>
              </a:rPr>
              <a:t>Project by Alexander Garber and Katharina Lehr </a:t>
            </a:r>
            <a:r>
              <a:rPr lang="en-GB" altLang="de-DE" i="1" dirty="0" err="1">
                <a:solidFill>
                  <a:schemeClr val="bg1"/>
                </a:solidFill>
              </a:rPr>
              <a:t>Splawinski</a:t>
            </a:r>
            <a:r>
              <a:rPr lang="en-GB" altLang="de-DE" i="1" dirty="0">
                <a:solidFill>
                  <a:schemeClr val="bg1"/>
                </a:solidFill>
              </a:rPr>
              <a:t>, 2018</a:t>
            </a:r>
            <a:endParaRPr lang="it-IT" altLang="de-DE" i="1" dirty="0">
              <a:solidFill>
                <a:schemeClr val="bg1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0736" y="2402417"/>
            <a:ext cx="6712484" cy="3776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443" y="2393059"/>
            <a:ext cx="4486079" cy="378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015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Users\Sandra\Dropbox\2018_HB2_MoonVillage_Press\PAClings_TOPMOONVIEW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1509" y="943331"/>
            <a:ext cx="3838576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C:\Users\Sandra\Dropbox\2018_HB2_MoonVillage_Press\PAClings_TOPMOONVIEW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943332"/>
            <a:ext cx="9696450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27000" y="294739"/>
            <a:ext cx="88519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Design Studio: </a:t>
            </a:r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Moon </a:t>
            </a:r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Village</a:t>
            </a:r>
            <a:endParaRPr lang="de-DE" sz="3200" dirty="0">
              <a:solidFill>
                <a:schemeClr val="accent2"/>
              </a:solidFill>
              <a:latin typeface="Replica Std Bold" pitchFamily="50" charset="0"/>
              <a:sym typeface="Wingdings" pitchFamily="2" charset="2"/>
            </a:endParaRPr>
          </a:p>
          <a:p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PAC-</a:t>
            </a:r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lings</a:t>
            </a:r>
            <a:endParaRPr lang="de-DE" sz="3200" dirty="0">
              <a:solidFill>
                <a:schemeClr val="accent2"/>
              </a:solidFill>
              <a:latin typeface="Replica Std Bold" pitchFamily="50" charset="0"/>
              <a:sym typeface="Wingdings" pitchFamily="2" charset="2"/>
            </a:endParaRP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286420" y="4606861"/>
            <a:ext cx="109886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GB" altLang="de-DE" i="1" dirty="0"/>
              <a:t>Top view of the recycling facility </a:t>
            </a:r>
            <a:r>
              <a:rPr lang="en-GB" altLang="de-DE" sz="1100" i="1" dirty="0"/>
              <a:t>and</a:t>
            </a:r>
            <a:r>
              <a:rPr lang="en-GB" altLang="de-DE" i="1" dirty="0"/>
              <a:t> its infrastructure. (credit: HB2, TU Wien, Design Studio Moon Village, </a:t>
            </a:r>
            <a:r>
              <a:rPr lang="en-GB" altLang="de-DE" i="1" dirty="0" err="1"/>
              <a:t>Palatöken</a:t>
            </a:r>
            <a:r>
              <a:rPr lang="en-GB" altLang="de-DE" i="1" dirty="0"/>
              <a:t>, </a:t>
            </a:r>
            <a:r>
              <a:rPr lang="en-GB" altLang="de-DE" i="1" dirty="0" err="1"/>
              <a:t>Panturu</a:t>
            </a:r>
            <a:r>
              <a:rPr lang="en-GB" altLang="de-DE" i="1" dirty="0"/>
              <a:t>, Valente, 2018)</a:t>
            </a:r>
            <a:endParaRPr lang="de-DE" altLang="de-DE" i="1" dirty="0"/>
          </a:p>
        </p:txBody>
      </p:sp>
    </p:spTree>
    <p:extLst>
      <p:ext uri="{BB962C8B-B14F-4D97-AF65-F5344CB8AC3E}">
        <p14:creationId xmlns:p14="http://schemas.microsoft.com/office/powerpoint/2010/main" val="7476096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27000" y="294739"/>
            <a:ext cx="88519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Design Studio: </a:t>
            </a:r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Moon </a:t>
            </a:r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Village</a:t>
            </a:r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 -PAC-</a:t>
            </a:r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lings</a:t>
            </a:r>
            <a:endParaRPr lang="de-DE" sz="3200" dirty="0">
              <a:solidFill>
                <a:schemeClr val="accent2"/>
              </a:solidFill>
              <a:latin typeface="Replica Std Bold" pitchFamily="50" charset="0"/>
              <a:sym typeface="Wingdings" pitchFamily="2" charset="2"/>
            </a:endParaRP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286420" y="4606861"/>
            <a:ext cx="109886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GB" altLang="de-DE" i="1" dirty="0"/>
              <a:t>Top view of the recycling facility </a:t>
            </a:r>
            <a:r>
              <a:rPr lang="en-GB" altLang="de-DE" sz="1100" i="1" dirty="0"/>
              <a:t>and</a:t>
            </a:r>
            <a:r>
              <a:rPr lang="en-GB" altLang="de-DE" i="1" dirty="0"/>
              <a:t> its infrastructure. (credit: HB2, TU Wien, Design Studio Moon Village, </a:t>
            </a:r>
            <a:r>
              <a:rPr lang="en-GB" altLang="de-DE" i="1" dirty="0" err="1"/>
              <a:t>Palatöken</a:t>
            </a:r>
            <a:r>
              <a:rPr lang="en-GB" altLang="de-DE" i="1" dirty="0"/>
              <a:t>, </a:t>
            </a:r>
            <a:r>
              <a:rPr lang="en-GB" altLang="de-DE" i="1" dirty="0" err="1"/>
              <a:t>Panturu</a:t>
            </a:r>
            <a:r>
              <a:rPr lang="en-GB" altLang="de-DE" i="1" dirty="0"/>
              <a:t>, Valente, 2018)</a:t>
            </a:r>
            <a:endParaRPr lang="de-DE" altLang="de-DE" i="1" dirty="0"/>
          </a:p>
        </p:txBody>
      </p:sp>
      <p:pic>
        <p:nvPicPr>
          <p:cNvPr id="11" name="Grafi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8" y="1032965"/>
            <a:ext cx="5259387" cy="511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Grafik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47851" y="990101"/>
            <a:ext cx="4996149" cy="520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97930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27000" y="294739"/>
            <a:ext cx="88519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chemeClr val="accent6"/>
                </a:solidFill>
                <a:latin typeface="Replica Std Bold" pitchFamily="50" charset="0"/>
                <a:sym typeface="Wingdings" pitchFamily="2" charset="2"/>
              </a:rPr>
              <a:t>Design Studio: </a:t>
            </a:r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Moon </a:t>
            </a:r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Village</a:t>
            </a:r>
            <a:endParaRPr lang="de-DE" sz="3200" dirty="0">
              <a:solidFill>
                <a:schemeClr val="accent2"/>
              </a:solidFill>
              <a:latin typeface="Replica Std Bold" pitchFamily="50" charset="0"/>
              <a:sym typeface="Wingdings" pitchFamily="2" charset="2"/>
            </a:endParaRPr>
          </a:p>
          <a:p>
            <a:r>
              <a:rPr lang="de-DE" sz="3200" dirty="0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PAC-</a:t>
            </a:r>
            <a:r>
              <a:rPr lang="de-DE" sz="3200" dirty="0" err="1">
                <a:solidFill>
                  <a:schemeClr val="accent2"/>
                </a:solidFill>
                <a:latin typeface="Replica Std Bold" pitchFamily="50" charset="0"/>
                <a:sym typeface="Wingdings" pitchFamily="2" charset="2"/>
              </a:rPr>
              <a:t>lings</a:t>
            </a:r>
            <a:endParaRPr lang="de-DE" sz="3200" dirty="0">
              <a:solidFill>
                <a:schemeClr val="accent2"/>
              </a:solidFill>
              <a:latin typeface="Replica Std Bold" pitchFamily="50" charset="0"/>
              <a:sym typeface="Wingdings" pitchFamily="2" charset="2"/>
            </a:endParaRP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286420" y="4606861"/>
            <a:ext cx="109886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GB" altLang="de-DE" i="1" dirty="0"/>
              <a:t>Top view of the recycling facility </a:t>
            </a:r>
            <a:r>
              <a:rPr lang="en-GB" altLang="de-DE" sz="1100" i="1" dirty="0"/>
              <a:t>and</a:t>
            </a:r>
            <a:r>
              <a:rPr lang="en-GB" altLang="de-DE" i="1" dirty="0"/>
              <a:t> its infrastructure. (credit: HB2, TU Wien, Design Studio Moon Village, </a:t>
            </a:r>
            <a:r>
              <a:rPr lang="en-GB" altLang="de-DE" i="1" dirty="0" err="1"/>
              <a:t>Palatöken</a:t>
            </a:r>
            <a:r>
              <a:rPr lang="en-GB" altLang="de-DE" i="1" dirty="0"/>
              <a:t>, </a:t>
            </a:r>
            <a:r>
              <a:rPr lang="en-GB" altLang="de-DE" i="1" dirty="0" err="1"/>
              <a:t>Panturu</a:t>
            </a:r>
            <a:r>
              <a:rPr lang="en-GB" altLang="de-DE" i="1" dirty="0"/>
              <a:t>, Valente, 2018)</a:t>
            </a:r>
            <a:endParaRPr lang="de-DE" altLang="de-DE" i="1" dirty="0"/>
          </a:p>
        </p:txBody>
      </p:sp>
      <p:pic>
        <p:nvPicPr>
          <p:cNvPr id="8" name="Grafik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73225" y="3723922"/>
            <a:ext cx="7470775" cy="24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rafi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1238155"/>
            <a:ext cx="6264275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7388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39924" y="-51817"/>
            <a:ext cx="9183924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4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Replica Std Bold" pitchFamily="50" charset="0"/>
                <a:sym typeface="Wingdings" pitchFamily="2" charset="2"/>
              </a:rPr>
              <a:t>Thank</a:t>
            </a:r>
            <a:r>
              <a:rPr lang="de-DE" sz="1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Replica Std Bold" pitchFamily="50" charset="0"/>
                <a:sym typeface="Wingdings" pitchFamily="2" charset="2"/>
              </a:rPr>
              <a:t> </a:t>
            </a:r>
            <a:r>
              <a:rPr lang="de-DE" sz="14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Replica Std Bold" pitchFamily="50" charset="0"/>
                <a:sym typeface="Wingdings" pitchFamily="2" charset="2"/>
              </a:rPr>
              <a:t>you</a:t>
            </a:r>
            <a:r>
              <a:rPr lang="de-DE" sz="1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Replica Std Bold" pitchFamily="50" charset="0"/>
                <a:sym typeface="Wingdings" pitchFamily="2" charset="2"/>
              </a:rPr>
              <a:t>!</a:t>
            </a:r>
          </a:p>
        </p:txBody>
      </p:sp>
      <p:pic>
        <p:nvPicPr>
          <p:cNvPr id="10" name="Grafik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" y="3585773"/>
            <a:ext cx="2154502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Grafik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524" y="3533579"/>
            <a:ext cx="221615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Grafik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632" y="3585773"/>
            <a:ext cx="2187575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Grafi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671" y="3583755"/>
            <a:ext cx="2160587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42"/>
          <p:cNvSpPr txBox="1">
            <a:spLocks noChangeArrowheads="1"/>
          </p:cNvSpPr>
          <p:nvPr/>
        </p:nvSpPr>
        <p:spPr bwMode="auto">
          <a:xfrm>
            <a:off x="4432258" y="2230965"/>
            <a:ext cx="392101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de-DE" altLang="de-DE" sz="1600" dirty="0">
                <a:solidFill>
                  <a:schemeClr val="bg1"/>
                </a:solidFill>
              </a:rPr>
              <a:t>Online Publications:</a:t>
            </a:r>
          </a:p>
          <a:p>
            <a:r>
              <a:rPr lang="en-GB" altLang="de-DE" sz="1600" b="1" dirty="0">
                <a:solidFill>
                  <a:srgbClr val="0070C0"/>
                </a:solidFill>
                <a:hlinkClick r:id="rId7"/>
              </a:rPr>
              <a:t>http://issuu.com/hochbau2/docs</a:t>
            </a:r>
            <a:endParaRPr lang="en-GB" altLang="de-DE" sz="1600" b="1" dirty="0">
              <a:solidFill>
                <a:srgbClr val="0070C0"/>
              </a:solidFill>
            </a:endParaRPr>
          </a:p>
          <a:p>
            <a:endParaRPr lang="en-GB" sz="1600" b="1" dirty="0">
              <a:solidFill>
                <a:srgbClr val="0070C0"/>
              </a:solidFill>
            </a:endParaRPr>
          </a:p>
          <a:p>
            <a:r>
              <a:rPr lang="en-GB" sz="1600" dirty="0">
                <a:solidFill>
                  <a:schemeClr val="bg1"/>
                </a:solidFill>
              </a:rPr>
              <a:t>Questions:</a:t>
            </a:r>
          </a:p>
          <a:p>
            <a:r>
              <a:rPr lang="en-GB" sz="1600" b="1" dirty="0">
                <a:solidFill>
                  <a:srgbClr val="0070C0"/>
                </a:solidFill>
              </a:rPr>
              <a:t>haeuplik@hb2.tuwien.ac.at</a:t>
            </a:r>
            <a:endParaRPr lang="de-AT" sz="1600" dirty="0"/>
          </a:p>
          <a:p>
            <a:pPr eaLnBrk="1" hangingPunct="1"/>
            <a:endParaRPr lang="en-GB" altLang="de-DE" sz="1600" b="1" dirty="0">
              <a:solidFill>
                <a:srgbClr val="0070C0"/>
              </a:solidFill>
            </a:endParaRPr>
          </a:p>
          <a:p>
            <a:pPr eaLnBrk="1" hangingPunct="1"/>
            <a:endParaRPr lang="en-GB" altLang="de-DE" sz="1600" b="1" i="1" dirty="0">
              <a:solidFill>
                <a:schemeClr val="bg1"/>
              </a:solidFill>
            </a:endParaRPr>
          </a:p>
          <a:p>
            <a:pPr eaLnBrk="1" hangingPunct="1"/>
            <a:endParaRPr lang="en-GB" altLang="de-DE" sz="1600" i="1" dirty="0">
              <a:solidFill>
                <a:schemeClr val="bg1"/>
              </a:solidFill>
            </a:endParaRPr>
          </a:p>
          <a:p>
            <a:pPr eaLnBrk="1" hangingPunct="1"/>
            <a:endParaRPr lang="en-GB" altLang="de-DE" sz="16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52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Papi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Studio Wohnbau">
      <a:majorFont>
        <a:latin typeface="Replica-Regular"/>
        <a:ea typeface=""/>
        <a:cs typeface=""/>
      </a:majorFont>
      <a:minorFont>
        <a:latin typeface="Replica-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3CCFF">
            <a:alpha val="25098"/>
          </a:srgb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a:style>
    </a:spDef>
    <a:lnDef>
      <a:spPr>
        <a:ln>
          <a:solidFill>
            <a:srgbClr val="00B05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697</Words>
  <Application>Microsoft Office PowerPoint</Application>
  <PresentationFormat>On-screen Show (4:3)</PresentationFormat>
  <Paragraphs>115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Replica Std Bold</vt:lpstr>
      <vt:lpstr>Replica-Regular</vt:lpstr>
      <vt:lpstr>Times New Roman</vt:lpstr>
      <vt:lpstr>Office-Design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2015-04-14T01:36:32Z</dcterms:created>
  <dcterms:modified xsi:type="dcterms:W3CDTF">2020-11-10T13:43:16Z</dcterms:modified>
</cp:coreProperties>
</file>